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9"/>
  </p:notesMasterIdLst>
  <p:sldIdLst>
    <p:sldId id="280" r:id="rId2"/>
    <p:sldId id="281" r:id="rId3"/>
    <p:sldId id="282" r:id="rId4"/>
    <p:sldId id="283" r:id="rId5"/>
    <p:sldId id="284" r:id="rId6"/>
    <p:sldId id="292" r:id="rId7"/>
    <p:sldId id="285" r:id="rId8"/>
    <p:sldId id="294" r:id="rId9"/>
    <p:sldId id="286" r:id="rId10"/>
    <p:sldId id="295" r:id="rId11"/>
    <p:sldId id="296" r:id="rId12"/>
    <p:sldId id="302" r:id="rId13"/>
    <p:sldId id="298" r:id="rId14"/>
    <p:sldId id="299" r:id="rId15"/>
    <p:sldId id="300" r:id="rId16"/>
    <p:sldId id="301" r:id="rId17"/>
    <p:sldId id="29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008F00"/>
    <a:srgbClr val="521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73848" autoAdjust="0"/>
  </p:normalViewPr>
  <p:slideViewPr>
    <p:cSldViewPr>
      <p:cViewPr>
        <p:scale>
          <a:sx n="90" d="100"/>
          <a:sy n="90" d="100"/>
        </p:scale>
        <p:origin x="2840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73B67-A78A-47D3-BFC5-34D87AD42E11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E6DBB-CE7F-4761-AB97-C25CDFE4CE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40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 altLang="en-US" dirty="0">
              <a:ea typeface="ＭＳ Ｐゴシック" charset="-128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C4F6A52-4B16-B543-918A-43760DE54BB3}" type="slidenum">
              <a:rPr lang="en-GB" altLang="en-US" sz="1200"/>
              <a:pPr/>
              <a:t>1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661039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0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1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2314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14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5144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35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84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97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7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18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81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99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9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4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9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-762000" y="1111692"/>
            <a:ext cx="9753600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GB" altLang="en-US" sz="4400" b="1" dirty="0" smtClean="0">
                <a:solidFill>
                  <a:schemeClr val="accent1">
                    <a:lumMod val="75000"/>
                  </a:schemeClr>
                </a:solidFill>
                <a:latin typeface="Bradley Hand" charset="0"/>
                <a:ea typeface="Bradley Hand" charset="0"/>
                <a:cs typeface="Bradley Hand" charset="0"/>
              </a:rPr>
              <a:t>Progression in grammar</a:t>
            </a:r>
          </a:p>
          <a:p>
            <a:pPr algn="ctr"/>
            <a:r>
              <a:rPr lang="en-GB" altLang="en-US" sz="4400" b="1" dirty="0">
                <a:solidFill>
                  <a:schemeClr val="accent1">
                    <a:lumMod val="75000"/>
                  </a:schemeClr>
                </a:solidFill>
                <a:latin typeface="Bradley Hand" charset="0"/>
                <a:ea typeface="Bradley Hand" charset="0"/>
                <a:cs typeface="Bradley Hand" charset="0"/>
              </a:rPr>
              <a:t>a</a:t>
            </a:r>
            <a:r>
              <a:rPr lang="en-GB" altLang="en-US" sz="4400" b="1" dirty="0" smtClean="0">
                <a:solidFill>
                  <a:schemeClr val="accent1">
                    <a:lumMod val="75000"/>
                  </a:schemeClr>
                </a:solidFill>
                <a:latin typeface="Bradley Hand" charset="0"/>
                <a:ea typeface="Bradley Hand" charset="0"/>
                <a:cs typeface="Bradley Hand" charset="0"/>
              </a:rPr>
              <a:t>nd punctuation</a:t>
            </a:r>
          </a:p>
          <a:p>
            <a:pPr algn="ctr"/>
            <a:r>
              <a:rPr lang="en-GB" altLang="en-US" sz="4400" b="1" dirty="0" smtClean="0">
                <a:solidFill>
                  <a:schemeClr val="accent1">
                    <a:lumMod val="75000"/>
                  </a:schemeClr>
                </a:solidFill>
                <a:latin typeface="Bradley Hand" charset="0"/>
                <a:ea typeface="Bradley Hand" charset="0"/>
                <a:cs typeface="Bradley Hand" charset="0"/>
              </a:rPr>
              <a:t>(Y1 – Y6)</a:t>
            </a:r>
            <a:endParaRPr lang="en-GB" altLang="en-US" sz="4400" b="1" dirty="0">
              <a:solidFill>
                <a:schemeClr val="accent1">
                  <a:lumMod val="75000"/>
                </a:schemeClr>
              </a:solidFill>
              <a:latin typeface="Bradley Hand" charset="0"/>
              <a:ea typeface="Bradley Hand" charset="0"/>
              <a:cs typeface="Bradley Hand" charset="0"/>
            </a:endParaRPr>
          </a:p>
          <a:p>
            <a:endParaRPr lang="en-GB" altLang="en-US" sz="3200" b="1" dirty="0">
              <a:solidFill>
                <a:schemeClr val="bg1"/>
              </a:solidFill>
            </a:endParaRPr>
          </a:p>
        </p:txBody>
      </p:sp>
      <p:sp>
        <p:nvSpPr>
          <p:cNvPr id="2051" name="Rectangle 13"/>
          <p:cNvSpPr>
            <a:spLocks noChangeArrowheads="1"/>
          </p:cNvSpPr>
          <p:nvPr/>
        </p:nvSpPr>
        <p:spPr bwMode="auto">
          <a:xfrm>
            <a:off x="609600" y="3124200"/>
            <a:ext cx="4419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GB" altLang="en-US" sz="2400">
              <a:solidFill>
                <a:srgbClr val="424242"/>
              </a:solidFill>
              <a:latin typeface="Arial Bold" charset="0"/>
            </a:endParaRPr>
          </a:p>
        </p:txBody>
      </p:sp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789296" y="6094413"/>
            <a:ext cx="510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dirty="0">
                <a:solidFill>
                  <a:schemeClr val="bg1"/>
                </a:solidFill>
              </a:rPr>
              <a:t>Department of Children’s Services</a:t>
            </a:r>
            <a:endParaRPr lang="en-US" altLang="en-US" sz="2000" dirty="0">
              <a:solidFill>
                <a:srgbClr val="FF9900"/>
              </a:solidFill>
            </a:endParaRPr>
          </a:p>
        </p:txBody>
      </p:sp>
      <p:pic>
        <p:nvPicPr>
          <p:cNvPr id="7" name="Picture 6" descr="N:\ES\Achievement Service\HomeAreas\HomeAreaAP\Alison Philipson Literacy\IMG_1557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975" y="130617"/>
            <a:ext cx="2076450" cy="100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899" y="3171825"/>
            <a:ext cx="5257801" cy="3715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Y4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"/>
            <a:ext cx="6400800" cy="8001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The window cleaner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  <a:r>
              <a:rPr lang="en-US" sz="2400" dirty="0"/>
              <a:t>s legs hurt </a:t>
            </a:r>
            <a:r>
              <a:rPr lang="en-US" sz="2400" dirty="0">
                <a:solidFill>
                  <a:srgbClr val="FF0000"/>
                </a:solidFill>
              </a:rPr>
              <a:t>after</a:t>
            </a:r>
            <a:r>
              <a:rPr lang="en-US" sz="2400" dirty="0"/>
              <a:t> he</a:t>
            </a:r>
            <a:r>
              <a:rPr lang="en-US" sz="2400" dirty="0">
                <a:solidFill>
                  <a:srgbClr val="FF0000"/>
                </a:solidFill>
              </a:rPr>
              <a:t>’</a:t>
            </a:r>
            <a:r>
              <a:rPr lang="en-US" sz="2400" dirty="0"/>
              <a:t>d fallen off his ladder.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Conjunction </a:t>
            </a:r>
            <a:r>
              <a:rPr lang="en-US" sz="2400" i="1" dirty="0">
                <a:solidFill>
                  <a:srgbClr val="FF0000"/>
                </a:solidFill>
              </a:rPr>
              <a:t>after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Apostrophe to mark singular possession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The </a:t>
            </a:r>
            <a:r>
              <a:rPr lang="en-US" sz="2400" dirty="0" err="1"/>
              <a:t>neighbours</a:t>
            </a:r>
            <a:r>
              <a:rPr lang="en-US" sz="2400" dirty="0" err="1">
                <a:solidFill>
                  <a:srgbClr val="008F00"/>
                </a:solidFill>
              </a:rPr>
              <a:t>’</a:t>
            </a:r>
            <a:r>
              <a:rPr lang="en-US" sz="2400" dirty="0"/>
              <a:t> shouts could be heard as they raced to help the window cleaner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with the broken leg</a:t>
            </a:r>
            <a:r>
              <a:rPr lang="en-US" sz="2400" dirty="0"/>
              <a:t>.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2400" dirty="0"/>
              <a:t>Don</a:t>
            </a:r>
            <a:r>
              <a:rPr lang="en-US" sz="2400" dirty="0">
                <a:solidFill>
                  <a:srgbClr val="008F00"/>
                </a:solidFill>
              </a:rPr>
              <a:t>’</a:t>
            </a:r>
            <a:r>
              <a:rPr lang="en-US" sz="2400" dirty="0"/>
              <a:t>t worry</a:t>
            </a:r>
            <a:r>
              <a:rPr lang="en-US" sz="2400" dirty="0">
                <a:solidFill>
                  <a:srgbClr val="0070C0"/>
                </a:solidFill>
              </a:rPr>
              <a:t>,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400" dirty="0"/>
              <a:t> one of them reassured him</a:t>
            </a:r>
            <a:r>
              <a:rPr lang="en-US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8F00"/>
                </a:solidFill>
              </a:rPr>
              <a:t>Apostrophe to mark plural possession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Noun expanded with a preposition phrase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Inverted commas to punctuate direct speech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</a:rPr>
              <a:t>Comma before the reporting clause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8F00"/>
                </a:solidFill>
              </a:rPr>
              <a:t>Apostrophe for contraction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79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Y5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100"/>
            <a:ext cx="6400800" cy="800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/>
              <a:t>The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/>
              <a:t>window cleaner</a:t>
            </a:r>
            <a:r>
              <a:rPr lang="en-US" sz="2300" dirty="0" smtClean="0">
                <a:solidFill>
                  <a:srgbClr val="0070C0"/>
                </a:solidFill>
              </a:rPr>
              <a:t>,</a:t>
            </a:r>
            <a:r>
              <a:rPr lang="en-US" sz="2300" dirty="0" smtClean="0"/>
              <a:t> </a:t>
            </a:r>
            <a:r>
              <a:rPr lang="en-US" sz="2300" u="sng" dirty="0" smtClean="0">
                <a:solidFill>
                  <a:srgbClr val="FF0000"/>
                </a:solidFill>
              </a:rPr>
              <a:t>who was working </a:t>
            </a:r>
            <a:r>
              <a:rPr lang="en-US" sz="23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a</a:t>
            </a:r>
            <a:r>
              <a:rPr lang="en-US" sz="2300" u="sng" dirty="0" smtClean="0">
                <a:solidFill>
                  <a:srgbClr val="FF0000"/>
                </a:solidFill>
              </a:rPr>
              <a:t> </a:t>
            </a:r>
            <a:r>
              <a:rPr lang="en-US" sz="2300" u="sng" dirty="0" smtClean="0">
                <a:solidFill>
                  <a:srgbClr val="7030A0"/>
                </a:solidFill>
              </a:rPr>
              <a:t>wobbly</a:t>
            </a:r>
            <a:r>
              <a:rPr lang="en-US" sz="2300" u="sng" dirty="0" smtClean="0">
                <a:solidFill>
                  <a:srgbClr val="FF0000"/>
                </a:solidFill>
              </a:rPr>
              <a:t> </a:t>
            </a:r>
            <a:r>
              <a:rPr lang="en-US" sz="23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ladder</a:t>
            </a: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300" dirty="0" smtClean="0"/>
              <a:t> </a:t>
            </a:r>
            <a:r>
              <a:rPr lang="en-US" sz="2300" dirty="0"/>
              <a:t>fell </a:t>
            </a:r>
            <a:r>
              <a:rPr lang="en-US" sz="2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the ground </a:t>
            </a:r>
            <a:r>
              <a:rPr lang="en-US" sz="2300" dirty="0" smtClean="0">
                <a:solidFill>
                  <a:srgbClr val="FF0000"/>
                </a:solidFill>
              </a:rPr>
              <a:t>when </a:t>
            </a:r>
            <a:r>
              <a:rPr lang="en-US" sz="2300" dirty="0" smtClean="0"/>
              <a:t>he fell off </a:t>
            </a:r>
            <a:r>
              <a:rPr lang="en-US" sz="2300" dirty="0" smtClean="0">
                <a:solidFill>
                  <a:srgbClr val="FF0000"/>
                </a:solidFill>
              </a:rPr>
              <a:t>it</a:t>
            </a:r>
            <a:r>
              <a:rPr lang="en-US" sz="2300" dirty="0" smtClean="0"/>
              <a:t>. </a:t>
            </a:r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2300" dirty="0" smtClean="0">
                <a:solidFill>
                  <a:srgbClr val="FF0000"/>
                </a:solidFill>
              </a:rPr>
              <a:t>Help</a:t>
            </a:r>
            <a:r>
              <a:rPr lang="en-US" sz="2300" dirty="0" smtClean="0"/>
              <a:t> me</a:t>
            </a:r>
            <a:r>
              <a:rPr lang="en-US" sz="2300" dirty="0" smtClean="0">
                <a:solidFill>
                  <a:srgbClr val="FF0000"/>
                </a:solidFill>
              </a:rPr>
              <a:t> !</a:t>
            </a:r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/>
              <a:t>he shouted </a:t>
            </a:r>
            <a:r>
              <a:rPr lang="en-US" sz="2300" dirty="0" smtClean="0">
                <a:solidFill>
                  <a:srgbClr val="FF0000"/>
                </a:solidFill>
              </a:rPr>
              <a:t>as</a:t>
            </a:r>
            <a:r>
              <a:rPr lang="en-US" sz="2300" dirty="0" smtClean="0"/>
              <a:t> he lay injured </a:t>
            </a: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the floor</a:t>
            </a:r>
            <a:r>
              <a:rPr lang="en-US" sz="23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3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0070C0"/>
                </a:solidFill>
              </a:rPr>
              <a:t>Commas to indicate parenthesis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u="sng" dirty="0" smtClean="0">
                <a:solidFill>
                  <a:schemeClr val="tx1"/>
                </a:solidFill>
              </a:rPr>
              <a:t>Relative clause beginning with a relative pronoun</a:t>
            </a:r>
            <a:endParaRPr lang="en-US" sz="2300" u="sng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</a:t>
            </a: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7030A0"/>
                </a:solidFill>
              </a:rPr>
              <a:t>Expanded noun phrase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>
                <a:solidFill>
                  <a:srgbClr val="FF0000"/>
                </a:solidFill>
              </a:rPr>
              <a:t>Conjunction </a:t>
            </a:r>
            <a:r>
              <a:rPr lang="en-US" sz="2300" i="1" dirty="0" smtClean="0">
                <a:solidFill>
                  <a:srgbClr val="FF0000"/>
                </a:solidFill>
              </a:rPr>
              <a:t>when</a:t>
            </a:r>
            <a:endParaRPr lang="en-US" sz="2300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b="1" dirty="0" smtClean="0">
                <a:solidFill>
                  <a:schemeClr val="tx1"/>
                </a:solidFill>
              </a:rPr>
              <a:t>Pronoun to avoid repetition of noun</a:t>
            </a:r>
            <a:endParaRPr lang="en-US" sz="2300" b="1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</a:rPr>
              <a:t>Inverted commas to punctuate direct speech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Command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Exclamation mark inside inverted commas</a:t>
            </a:r>
            <a:endParaRPr lang="en-US" sz="23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Conjunction </a:t>
            </a:r>
            <a:r>
              <a:rPr lang="en-US" sz="2300" i="1" dirty="0" smtClean="0">
                <a:solidFill>
                  <a:srgbClr val="FF0000"/>
                </a:solidFill>
              </a:rPr>
              <a:t>as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3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3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2947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Y5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100"/>
            <a:ext cx="6400800" cy="800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/>
              <a:t>The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/>
              <a:t>window cleaner</a:t>
            </a:r>
            <a:r>
              <a:rPr lang="en-US" sz="2300" dirty="0" smtClean="0">
                <a:solidFill>
                  <a:srgbClr val="0070C0"/>
                </a:solidFill>
              </a:rPr>
              <a:t>,</a:t>
            </a:r>
            <a:r>
              <a:rPr lang="en-US" sz="2300" dirty="0" smtClean="0"/>
              <a:t> </a:t>
            </a:r>
            <a:r>
              <a:rPr lang="en-US" sz="2300" u="sng" dirty="0" smtClean="0">
                <a:solidFill>
                  <a:srgbClr val="FF0000"/>
                </a:solidFill>
              </a:rPr>
              <a:t>working </a:t>
            </a:r>
            <a:r>
              <a:rPr lang="en-US" sz="23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a</a:t>
            </a:r>
            <a:r>
              <a:rPr lang="en-US" sz="2300" u="sng" dirty="0" smtClean="0">
                <a:solidFill>
                  <a:srgbClr val="FF0000"/>
                </a:solidFill>
              </a:rPr>
              <a:t> </a:t>
            </a:r>
            <a:r>
              <a:rPr lang="en-US" sz="2300" u="sng" dirty="0" smtClean="0">
                <a:solidFill>
                  <a:srgbClr val="7030A0"/>
                </a:solidFill>
              </a:rPr>
              <a:t>wobbly</a:t>
            </a:r>
            <a:r>
              <a:rPr lang="en-US" sz="2300" u="sng" dirty="0" smtClean="0">
                <a:solidFill>
                  <a:srgbClr val="FF0000"/>
                </a:solidFill>
              </a:rPr>
              <a:t> </a:t>
            </a:r>
            <a:r>
              <a:rPr lang="en-US" sz="23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ladder</a:t>
            </a: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300" dirty="0" smtClean="0"/>
              <a:t> crashed </a:t>
            </a:r>
            <a:r>
              <a:rPr lang="en-US" sz="2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the ground </a:t>
            </a:r>
            <a:r>
              <a:rPr lang="en-US" sz="2300" dirty="0" smtClean="0">
                <a:solidFill>
                  <a:srgbClr val="FF0000"/>
                </a:solidFill>
              </a:rPr>
              <a:t>when </a:t>
            </a:r>
            <a:r>
              <a:rPr lang="en-US" sz="2300" dirty="0" smtClean="0"/>
              <a:t>he fell off </a:t>
            </a:r>
            <a:r>
              <a:rPr lang="en-US" sz="2300" dirty="0" smtClean="0">
                <a:solidFill>
                  <a:srgbClr val="FF0000"/>
                </a:solidFill>
              </a:rPr>
              <a:t>it</a:t>
            </a:r>
            <a:r>
              <a:rPr lang="en-US" sz="2300" dirty="0" smtClean="0"/>
              <a:t>. </a:t>
            </a:r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2300" dirty="0" smtClean="0">
                <a:solidFill>
                  <a:srgbClr val="FF0000"/>
                </a:solidFill>
              </a:rPr>
              <a:t>Help</a:t>
            </a:r>
            <a:r>
              <a:rPr lang="en-US" sz="2300" dirty="0" smtClean="0"/>
              <a:t> me</a:t>
            </a:r>
            <a:r>
              <a:rPr lang="en-US" sz="2300" dirty="0" smtClean="0">
                <a:solidFill>
                  <a:srgbClr val="FF0000"/>
                </a:solidFill>
              </a:rPr>
              <a:t> !</a:t>
            </a:r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/>
              <a:t>he shouted </a:t>
            </a:r>
            <a:r>
              <a:rPr lang="en-US" sz="2300" dirty="0" smtClean="0">
                <a:solidFill>
                  <a:srgbClr val="FF0000"/>
                </a:solidFill>
              </a:rPr>
              <a:t>as</a:t>
            </a:r>
            <a:r>
              <a:rPr lang="en-US" sz="2300" dirty="0" smtClean="0"/>
              <a:t> he lay injured </a:t>
            </a: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the floor</a:t>
            </a:r>
            <a:r>
              <a:rPr lang="en-US" sz="23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3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0070C0"/>
                </a:solidFill>
              </a:rPr>
              <a:t>Commas to indicate parenthesis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b="1" u="sng" dirty="0" smtClean="0">
                <a:solidFill>
                  <a:schemeClr val="tx1"/>
                </a:solidFill>
              </a:rPr>
              <a:t>Relative clause with an omitted relative pronoun</a:t>
            </a:r>
            <a:endParaRPr lang="en-US" sz="2300" b="1" u="sng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</a:t>
            </a: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7030A0"/>
                </a:solidFill>
              </a:rPr>
              <a:t>Expanded noun phrase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>
                <a:solidFill>
                  <a:srgbClr val="FF0000"/>
                </a:solidFill>
              </a:rPr>
              <a:t>Conjunction </a:t>
            </a:r>
            <a:r>
              <a:rPr lang="en-US" sz="2300" dirty="0" smtClean="0">
                <a:solidFill>
                  <a:srgbClr val="FF0000"/>
                </a:solidFill>
              </a:rPr>
              <a:t>when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b="1" dirty="0" smtClean="0">
                <a:solidFill>
                  <a:schemeClr val="tx1"/>
                </a:solidFill>
              </a:rPr>
              <a:t>Pronoun to avoid repetition of noun</a:t>
            </a:r>
            <a:endParaRPr lang="en-US" sz="2300" b="1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</a:rPr>
              <a:t>Inverted commas to punctuate direct speech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Command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Exclamation mark inside inverted commas</a:t>
            </a:r>
            <a:endParaRPr lang="en-US" sz="23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Conjunction as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3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3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4296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Y5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"/>
            <a:ext cx="6400800" cy="800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300" dirty="0">
                <a:solidFill>
                  <a:srgbClr val="FF9300"/>
                </a:solidFill>
              </a:rPr>
              <a:t>Later</a:t>
            </a: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/>
              <a:t>that </a:t>
            </a:r>
            <a:r>
              <a:rPr lang="en-US" sz="2300" dirty="0" smtClean="0"/>
              <a:t>week </a:t>
            </a:r>
            <a:r>
              <a:rPr lang="en-US" sz="2300" dirty="0" smtClean="0">
                <a:solidFill>
                  <a:srgbClr val="0070C0"/>
                </a:solidFill>
              </a:rPr>
              <a:t>-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u="sng" dirty="0">
                <a:solidFill>
                  <a:srgbClr val="FF0000"/>
                </a:solidFill>
              </a:rPr>
              <a:t>when he had recovered from his </a:t>
            </a:r>
            <a:r>
              <a:rPr lang="en-US" sz="2300" u="sng" dirty="0" smtClean="0">
                <a:solidFill>
                  <a:srgbClr val="FF0000"/>
                </a:solidFill>
              </a:rPr>
              <a:t>injuries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>
                <a:solidFill>
                  <a:srgbClr val="0070C0"/>
                </a:solidFill>
              </a:rPr>
              <a:t>-</a:t>
            </a:r>
            <a:r>
              <a:rPr lang="en-US" sz="2300" dirty="0" smtClean="0">
                <a:solidFill>
                  <a:srgbClr val="FF0000"/>
                </a:solidFill>
              </a:rPr>
              <a:t> the </a:t>
            </a:r>
            <a:r>
              <a:rPr lang="en-US" sz="2300" dirty="0">
                <a:solidFill>
                  <a:srgbClr val="FF0000"/>
                </a:solidFill>
              </a:rPr>
              <a:t>window cleaner </a:t>
            </a:r>
            <a:r>
              <a:rPr lang="en-US" sz="2300" dirty="0"/>
              <a:t>repaired his ladder </a:t>
            </a:r>
            <a:r>
              <a:rPr lang="en-US" sz="2300" dirty="0">
                <a:solidFill>
                  <a:srgbClr val="FF0000"/>
                </a:solidFill>
              </a:rPr>
              <a:t>before </a:t>
            </a:r>
            <a:r>
              <a:rPr lang="en-US" sz="2300" dirty="0" smtClean="0"/>
              <a:t>he set off for work.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3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9300"/>
                </a:solidFill>
              </a:rPr>
              <a:t>Adverb </a:t>
            </a:r>
            <a:r>
              <a:rPr lang="en-US" sz="2300" dirty="0">
                <a:solidFill>
                  <a:srgbClr val="FF9300"/>
                </a:solidFill>
              </a:rPr>
              <a:t>for time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Conjunction </a:t>
            </a:r>
            <a:r>
              <a:rPr lang="en-US" sz="2300" i="1" dirty="0">
                <a:solidFill>
                  <a:srgbClr val="FF0000"/>
                </a:solidFill>
              </a:rPr>
              <a:t>when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0070C0"/>
                </a:solidFill>
              </a:rPr>
              <a:t>Dashes to indicate </a:t>
            </a:r>
            <a:r>
              <a:rPr lang="en-US" sz="2300" dirty="0">
                <a:solidFill>
                  <a:srgbClr val="0070C0"/>
                </a:solidFill>
              </a:rPr>
              <a:t>parenthesis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u="sng" dirty="0">
                <a:solidFill>
                  <a:schemeClr val="tx1"/>
                </a:solidFill>
              </a:rPr>
              <a:t>Relative clause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>
                <a:solidFill>
                  <a:srgbClr val="FF0000"/>
                </a:solidFill>
              </a:rPr>
              <a:t>C</a:t>
            </a:r>
            <a:r>
              <a:rPr lang="en-US" sz="2300" dirty="0" smtClean="0">
                <a:solidFill>
                  <a:srgbClr val="FF0000"/>
                </a:solidFill>
              </a:rPr>
              <a:t>onjunction </a:t>
            </a:r>
            <a:r>
              <a:rPr lang="en-US" sz="2300" i="1" dirty="0" smtClean="0">
                <a:solidFill>
                  <a:srgbClr val="FF0000"/>
                </a:solidFill>
              </a:rPr>
              <a:t>before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300" i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>
                <a:solidFill>
                  <a:srgbClr val="FF9300"/>
                </a:solidFill>
              </a:rPr>
              <a:t>W</a:t>
            </a:r>
            <a:r>
              <a:rPr lang="en-US" sz="2300" dirty="0" smtClean="0">
                <a:solidFill>
                  <a:srgbClr val="FF9300"/>
                </a:solidFill>
              </a:rPr>
              <a:t>hen he had repaired his ladder</a:t>
            </a:r>
            <a:r>
              <a:rPr lang="en-US" sz="2300" dirty="0" smtClean="0">
                <a:solidFill>
                  <a:srgbClr val="0070C0"/>
                </a:solidFill>
              </a:rPr>
              <a:t>,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/>
              <a:t>the window cleaner set off for work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>
                <a:solidFill>
                  <a:srgbClr val="0070C0"/>
                </a:solidFill>
              </a:rPr>
              <a:t>–</a:t>
            </a:r>
            <a:r>
              <a:rPr lang="en-US" sz="2300" dirty="0" smtClean="0">
                <a:solidFill>
                  <a:srgbClr val="FF0000"/>
                </a:solidFill>
              </a:rPr>
              <a:t> </a:t>
            </a:r>
            <a:r>
              <a:rPr lang="en-US" sz="2300" dirty="0" smtClean="0"/>
              <a:t>he was relieved to be cleaning windows again </a:t>
            </a:r>
            <a:r>
              <a:rPr lang="en-US" sz="2300" dirty="0" smtClean="0">
                <a:solidFill>
                  <a:srgbClr val="FF0000"/>
                </a:solidFill>
              </a:rPr>
              <a:t>!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Conjunction </a:t>
            </a:r>
            <a:r>
              <a:rPr lang="en-US" sz="2300" i="1" dirty="0" smtClean="0">
                <a:solidFill>
                  <a:srgbClr val="FF0000"/>
                </a:solidFill>
              </a:rPr>
              <a:t>when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9300"/>
                </a:solidFill>
              </a:rPr>
              <a:t>Fronted adverbial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0070C0"/>
                </a:solidFill>
              </a:rPr>
              <a:t>Comma after fronted adverbial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0070C0"/>
                </a:solidFill>
              </a:rPr>
              <a:t>Single dash to indicate parenthesis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300" dirty="0" smtClean="0">
                <a:solidFill>
                  <a:srgbClr val="FF0000"/>
                </a:solidFill>
              </a:rPr>
              <a:t>Exclamation mark</a:t>
            </a:r>
            <a:endParaRPr lang="en-US" sz="23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9150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Y5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700"/>
            <a:ext cx="6400800" cy="800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400" dirty="0">
                <a:solidFill>
                  <a:srgbClr val="FF9300"/>
                </a:solidFill>
              </a:rPr>
              <a:t>Later</a:t>
            </a:r>
            <a:r>
              <a:rPr lang="en-US" sz="2400" dirty="0">
                <a:solidFill>
                  <a:srgbClr val="FF0000"/>
                </a:solidFill>
              </a:rPr>
              <a:t> that </a:t>
            </a:r>
            <a:r>
              <a:rPr lang="en-US" sz="2400" dirty="0" smtClean="0">
                <a:solidFill>
                  <a:srgbClr val="FF0000"/>
                </a:solidFill>
              </a:rPr>
              <a:t>week </a:t>
            </a:r>
            <a:r>
              <a:rPr lang="en-US" sz="2400" dirty="0" smtClean="0">
                <a:solidFill>
                  <a:srgbClr val="0070C0"/>
                </a:solidFill>
              </a:rPr>
              <a:t>(</a:t>
            </a:r>
            <a:r>
              <a:rPr lang="en-US" sz="2400" u="sng" dirty="0" smtClean="0">
                <a:solidFill>
                  <a:srgbClr val="FF0000"/>
                </a:solidFill>
              </a:rPr>
              <a:t>when </a:t>
            </a:r>
            <a:r>
              <a:rPr lang="en-US" sz="2400" u="sng" dirty="0">
                <a:solidFill>
                  <a:srgbClr val="FF0000"/>
                </a:solidFill>
              </a:rPr>
              <a:t>he had recovered from his </a:t>
            </a:r>
            <a:r>
              <a:rPr lang="en-US" sz="2400" u="sng" dirty="0" smtClean="0">
                <a:solidFill>
                  <a:srgbClr val="FF0000"/>
                </a:solidFill>
              </a:rPr>
              <a:t>injuries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  <a:r>
              <a:rPr lang="en-US" sz="2400" dirty="0" smtClean="0">
                <a:solidFill>
                  <a:srgbClr val="FF93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</a:rPr>
              <a:t> the </a:t>
            </a:r>
            <a:r>
              <a:rPr lang="en-US" sz="2400" dirty="0">
                <a:solidFill>
                  <a:srgbClr val="FF0000"/>
                </a:solidFill>
              </a:rPr>
              <a:t>window cleaner </a:t>
            </a:r>
            <a:r>
              <a:rPr lang="en-US" sz="2400" dirty="0"/>
              <a:t>repaired his </a:t>
            </a:r>
            <a:r>
              <a:rPr lang="en-US" sz="2400" dirty="0" smtClean="0">
                <a:solidFill>
                  <a:srgbClr val="7030A0"/>
                </a:solidFill>
              </a:rPr>
              <a:t>broken</a:t>
            </a:r>
            <a:r>
              <a:rPr lang="en-US" sz="2400" dirty="0" smtClean="0"/>
              <a:t> ladder </a:t>
            </a:r>
            <a:r>
              <a:rPr lang="en-US" sz="2400" dirty="0">
                <a:solidFill>
                  <a:srgbClr val="FF0000"/>
                </a:solidFill>
              </a:rPr>
              <a:t>before </a:t>
            </a:r>
            <a:r>
              <a:rPr lang="en-US" sz="2400" b="1" dirty="0" smtClean="0">
                <a:solidFill>
                  <a:schemeClr val="tx1"/>
                </a:solidFill>
              </a:rPr>
              <a:t>he</a:t>
            </a:r>
            <a:r>
              <a:rPr lang="en-US" sz="2400" dirty="0" smtClean="0"/>
              <a:t> set off for work.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9300"/>
                </a:solidFill>
              </a:rPr>
              <a:t>Adverb </a:t>
            </a:r>
            <a:r>
              <a:rPr lang="en-US" sz="2400" dirty="0">
                <a:solidFill>
                  <a:srgbClr val="FF9300"/>
                </a:solidFill>
              </a:rPr>
              <a:t>for time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Brackets to indicate parenthesis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9300"/>
                </a:solidFill>
              </a:rPr>
              <a:t>Fronted adverbial with comma</a:t>
            </a:r>
            <a:endParaRPr lang="en-US" sz="2400" dirty="0">
              <a:solidFill>
                <a:srgbClr val="FF93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Conjunction </a:t>
            </a:r>
            <a:r>
              <a:rPr lang="en-US" sz="2400" i="1" dirty="0">
                <a:solidFill>
                  <a:srgbClr val="FF0000"/>
                </a:solidFill>
              </a:rPr>
              <a:t>when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u="sng" dirty="0" smtClean="0">
                <a:solidFill>
                  <a:srgbClr val="FF0000"/>
                </a:solidFill>
              </a:rPr>
              <a:t>Relative clause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Expanded noun phrase</a:t>
            </a:r>
            <a:endParaRPr lang="en-US" sz="2400" dirty="0">
              <a:solidFill>
                <a:srgbClr val="7030A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C</a:t>
            </a:r>
            <a:r>
              <a:rPr lang="en-US" sz="2400" dirty="0" smtClean="0">
                <a:solidFill>
                  <a:srgbClr val="FF0000"/>
                </a:solidFill>
              </a:rPr>
              <a:t>onjunction </a:t>
            </a:r>
            <a:r>
              <a:rPr lang="en-US" sz="2400" i="1" dirty="0" smtClean="0">
                <a:solidFill>
                  <a:srgbClr val="FF0000"/>
                </a:solidFill>
              </a:rPr>
              <a:t>before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i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window cleaner </a:t>
            </a:r>
            <a:r>
              <a:rPr lang="en-US" sz="2400" dirty="0" smtClean="0">
                <a:solidFill>
                  <a:srgbClr val="FF0000"/>
                </a:solidFill>
              </a:rPr>
              <a:t>would </a:t>
            </a:r>
            <a:r>
              <a:rPr lang="en-US" sz="2400" dirty="0" smtClean="0"/>
              <a:t>not fall off his ladder again</a:t>
            </a:r>
            <a:r>
              <a:rPr lang="en-US" sz="2400" dirty="0" smtClean="0">
                <a:solidFill>
                  <a:srgbClr val="FF0000"/>
                </a:solidFill>
              </a:rPr>
              <a:t> as </a:t>
            </a:r>
            <a:r>
              <a:rPr lang="en-US" sz="2400" dirty="0" smtClean="0"/>
              <a:t>he had repaired </a:t>
            </a:r>
            <a:r>
              <a:rPr lang="en-US" sz="2400" dirty="0" smtClean="0">
                <a:solidFill>
                  <a:srgbClr val="FF0000"/>
                </a:solidFill>
              </a:rPr>
              <a:t>it</a:t>
            </a:r>
            <a:r>
              <a:rPr lang="en-US" sz="2400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Modal verb to indicate a degree of possibility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Conjunction </a:t>
            </a:r>
            <a:r>
              <a:rPr lang="en-US" sz="2400" i="1" dirty="0" smtClean="0">
                <a:solidFill>
                  <a:srgbClr val="FF0000"/>
                </a:solidFill>
              </a:rPr>
              <a:t>as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Pronoun to avoid repetition of the noun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0601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Y6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0"/>
            <a:ext cx="6400800" cy="800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400" dirty="0">
                <a:solidFill>
                  <a:srgbClr val="FF9300"/>
                </a:solidFill>
              </a:rPr>
              <a:t>When he had repaired his ladder</a:t>
            </a:r>
            <a:r>
              <a:rPr lang="en-US" sz="2400" dirty="0">
                <a:solidFill>
                  <a:srgbClr val="0070C0"/>
                </a:solidFill>
              </a:rPr>
              <a:t>,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the window cleaner set off for </a:t>
            </a:r>
            <a:r>
              <a:rPr lang="en-US" sz="2400" dirty="0" smtClean="0"/>
              <a:t>work</a:t>
            </a:r>
            <a:r>
              <a:rPr lang="en-US" sz="2400" dirty="0" smtClean="0">
                <a:solidFill>
                  <a:srgbClr val="0070C0"/>
                </a:solidFill>
              </a:rPr>
              <a:t>;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he </a:t>
            </a:r>
            <a:r>
              <a:rPr lang="en-US" sz="2400" dirty="0"/>
              <a:t>was relieved to be cleaning windows again </a:t>
            </a:r>
            <a:r>
              <a:rPr lang="en-US" sz="2400" dirty="0" smtClean="0">
                <a:solidFill>
                  <a:srgbClr val="FF0000"/>
                </a:solidFill>
              </a:rPr>
              <a:t>!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Conjunction </a:t>
            </a:r>
            <a:r>
              <a:rPr lang="en-US" sz="2400" i="1" dirty="0">
                <a:solidFill>
                  <a:srgbClr val="FF0000"/>
                </a:solidFill>
              </a:rPr>
              <a:t>when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>
                <a:solidFill>
                  <a:srgbClr val="FF9300"/>
                </a:solidFill>
              </a:rPr>
              <a:t>Fronted adverbial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</a:rPr>
              <a:t>Comma after fronted adverbial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Semi-colon to mark the boundary between independent clauses.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Exclamation </a:t>
            </a:r>
            <a:r>
              <a:rPr lang="en-US" sz="2400" dirty="0" smtClean="0">
                <a:solidFill>
                  <a:srgbClr val="FF0000"/>
                </a:solidFill>
              </a:rPr>
              <a:t>mark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/>
              <a:t>The window cleaner </a:t>
            </a:r>
            <a:r>
              <a:rPr lang="en-US" sz="2400" i="1" dirty="0">
                <a:solidFill>
                  <a:srgbClr val="FF0000"/>
                </a:solidFill>
              </a:rPr>
              <a:t>would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not </a:t>
            </a:r>
            <a:r>
              <a:rPr lang="en-US" sz="2400" dirty="0"/>
              <a:t>fall </a:t>
            </a:r>
            <a:r>
              <a:rPr lang="en-US" sz="2400" dirty="0" smtClean="0"/>
              <a:t>again</a:t>
            </a:r>
            <a:r>
              <a:rPr lang="en-US" sz="2400" dirty="0" smtClean="0">
                <a:solidFill>
                  <a:srgbClr val="0070C0"/>
                </a:solidFill>
              </a:rPr>
              <a:t>: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he </a:t>
            </a:r>
            <a:r>
              <a:rPr lang="en-US" sz="2400" dirty="0"/>
              <a:t>had repaired </a:t>
            </a:r>
            <a:r>
              <a:rPr lang="en-US" sz="2400" dirty="0" smtClean="0"/>
              <a:t>his ladder. 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Modal verb to indicate a degree of possibility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Colon to mark the boundary between independent clauses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i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2644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Y6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2084"/>
            <a:ext cx="6553200" cy="800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200" dirty="0">
                <a:solidFill>
                  <a:srgbClr val="FF9300"/>
                </a:solidFill>
              </a:rPr>
              <a:t>When he had repaired his ladder</a:t>
            </a:r>
            <a:r>
              <a:rPr lang="en-US" sz="2200" dirty="0">
                <a:solidFill>
                  <a:srgbClr val="0070C0"/>
                </a:solidFill>
              </a:rPr>
              <a:t>,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/>
              <a:t>the window cleaner set off for </a:t>
            </a:r>
            <a:r>
              <a:rPr lang="en-US" sz="2200" dirty="0" smtClean="0"/>
              <a:t>work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0070C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he was relieved that his window</a:t>
            </a:r>
            <a:r>
              <a:rPr lang="en-US" sz="2200" dirty="0" smtClean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en-US" sz="2200" dirty="0" smtClean="0"/>
              <a:t>cleaning days were not over </a:t>
            </a:r>
            <a:r>
              <a:rPr lang="en-US" sz="2200" dirty="0" smtClean="0">
                <a:solidFill>
                  <a:srgbClr val="FF0000"/>
                </a:solidFill>
              </a:rPr>
              <a:t>!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Conjunction </a:t>
            </a:r>
            <a:r>
              <a:rPr lang="en-US" sz="2200" i="1" dirty="0">
                <a:solidFill>
                  <a:srgbClr val="FF0000"/>
                </a:solidFill>
              </a:rPr>
              <a:t>when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>
                <a:solidFill>
                  <a:srgbClr val="FF9300"/>
                </a:solidFill>
              </a:rPr>
              <a:t>Fronted adverbial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>
                <a:solidFill>
                  <a:srgbClr val="0070C0"/>
                </a:solidFill>
              </a:rPr>
              <a:t>Comma after fronted adverbial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70C0"/>
                </a:solidFill>
              </a:rPr>
              <a:t>Single dash to mark parenthesis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</a:rPr>
              <a:t>Hyphen to avoid ambiguity</a:t>
            </a:r>
            <a:endParaRPr lang="en-US" sz="22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Exclamation </a:t>
            </a:r>
            <a:r>
              <a:rPr lang="en-US" sz="2200" dirty="0" smtClean="0">
                <a:solidFill>
                  <a:srgbClr val="FF0000"/>
                </a:solidFill>
              </a:rPr>
              <a:t>mark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 smtClean="0"/>
              <a:t>The window cleaner stated that</a:t>
            </a:r>
            <a:r>
              <a:rPr lang="en-US" sz="2200" dirty="0" smtClean="0">
                <a:solidFill>
                  <a:srgbClr val="0070C0"/>
                </a:solidFill>
              </a:rPr>
              <a:t>,</a:t>
            </a:r>
            <a:r>
              <a:rPr lang="en-US" sz="2200" dirty="0" smtClean="0"/>
              <a:t> </a:t>
            </a:r>
            <a:r>
              <a:rPr lang="en-US" sz="2200" u="sng" dirty="0" smtClean="0">
                <a:solidFill>
                  <a:srgbClr val="FF0000"/>
                </a:solidFill>
              </a:rPr>
              <a:t>if he were to fall again</a:t>
            </a:r>
            <a:r>
              <a:rPr lang="en-US" sz="2200" dirty="0" smtClean="0">
                <a:solidFill>
                  <a:srgbClr val="0070C0"/>
                </a:solidFill>
              </a:rPr>
              <a:t>,</a:t>
            </a:r>
            <a:r>
              <a:rPr lang="en-US" sz="2200" dirty="0" smtClean="0"/>
              <a:t> it </a:t>
            </a:r>
            <a:r>
              <a:rPr lang="en-US" sz="2200" i="1" dirty="0" smtClean="0">
                <a:solidFill>
                  <a:srgbClr val="FF0000"/>
                </a:solidFill>
              </a:rPr>
              <a:t>would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be very bad luck !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Conjunction</a:t>
            </a:r>
            <a:r>
              <a:rPr lang="en-US" sz="2200" i="1" dirty="0" smtClean="0">
                <a:solidFill>
                  <a:srgbClr val="FF0000"/>
                </a:solidFill>
              </a:rPr>
              <a:t>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u="sng" dirty="0" smtClean="0">
                <a:solidFill>
                  <a:srgbClr val="FF0000"/>
                </a:solidFill>
              </a:rPr>
              <a:t>The subjunctive form (formal writing)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70C0"/>
                </a:solidFill>
              </a:rPr>
              <a:t>Commas for parenthesis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u="sng" dirty="0" smtClean="0">
                <a:solidFill>
                  <a:srgbClr val="FF0000"/>
                </a:solidFill>
              </a:rPr>
              <a:t>Relative clause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Modal verb to indicate a degree of possibility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Exclamation mark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0857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Y6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"/>
            <a:ext cx="6553200" cy="800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Help me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!”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The </a:t>
            </a:r>
            <a:r>
              <a:rPr lang="en-US" sz="2400" dirty="0" err="1"/>
              <a:t>neighbours</a:t>
            </a:r>
            <a:r>
              <a:rPr lang="en-US" sz="2400" dirty="0" err="1">
                <a:solidFill>
                  <a:srgbClr val="008F00"/>
                </a:solidFill>
              </a:rPr>
              <a:t>’</a:t>
            </a:r>
            <a:r>
              <a:rPr lang="en-US" sz="2400" dirty="0"/>
              <a:t> shouts could be heard </a:t>
            </a:r>
            <a:r>
              <a:rPr lang="en-US" sz="2400" dirty="0">
                <a:solidFill>
                  <a:srgbClr val="FF0000"/>
                </a:solidFill>
              </a:rPr>
              <a:t>as</a:t>
            </a:r>
            <a:r>
              <a:rPr lang="en-US" sz="2400" dirty="0"/>
              <a:t> they raced to help the </a:t>
            </a:r>
            <a:r>
              <a:rPr lang="en-US" sz="2400" dirty="0" smtClean="0"/>
              <a:t>window cleaner </a:t>
            </a:r>
            <a:r>
              <a:rPr lang="en-US" sz="2400" dirty="0" smtClean="0">
                <a:solidFill>
                  <a:srgbClr val="7030A0"/>
                </a:solidFill>
              </a:rPr>
              <a:t>with the broken leg</a:t>
            </a:r>
            <a:r>
              <a:rPr lang="en-US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Command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Dialogue to move action on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Inverted commas to punctuate direct speech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Exclamation mark inside inverted commas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F00"/>
                </a:solidFill>
              </a:rPr>
              <a:t>Apostrophe for plural possession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Conjunction</a:t>
            </a:r>
            <a:r>
              <a:rPr lang="en-US" sz="2400" i="1" dirty="0" smtClean="0">
                <a:solidFill>
                  <a:srgbClr val="FF0000"/>
                </a:solidFill>
              </a:rPr>
              <a:t> as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Noun expanded with a preposition phrase</a:t>
            </a:r>
            <a:endParaRPr lang="en-US" sz="2400" dirty="0">
              <a:solidFill>
                <a:srgbClr val="7030A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878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6347713" cy="13208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Y1</a:t>
            </a: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57200"/>
            <a:ext cx="6629400" cy="6172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800" dirty="0" smtClean="0"/>
              <a:t>The man fell.</a:t>
            </a:r>
          </a:p>
          <a:p>
            <a:pPr marL="0" indent="0">
              <a:buNone/>
            </a:pPr>
            <a:r>
              <a:rPr lang="en-US" sz="4800" dirty="0" smtClean="0"/>
              <a:t>The man fell.  He hurt his knee.</a:t>
            </a:r>
          </a:p>
          <a:p>
            <a:pPr marL="0" indent="0">
              <a:buNone/>
            </a:pPr>
            <a:r>
              <a:rPr lang="en-US" sz="4800" dirty="0" smtClean="0"/>
              <a:t>The man fell </a:t>
            </a:r>
            <a:r>
              <a:rPr lang="en-US" sz="4800" dirty="0" smtClean="0">
                <a:solidFill>
                  <a:srgbClr val="FF0000"/>
                </a:solidFill>
              </a:rPr>
              <a:t>and</a:t>
            </a:r>
            <a:r>
              <a:rPr lang="en-US" sz="4800" dirty="0" smtClean="0"/>
              <a:t> he hurt his knee.</a:t>
            </a:r>
          </a:p>
          <a:p>
            <a:pPr marL="0" indent="0">
              <a:buNone/>
            </a:pPr>
            <a:r>
              <a:rPr lang="en-US" sz="4800" dirty="0" smtClean="0"/>
              <a:t>How did the man fall ?</a:t>
            </a:r>
          </a:p>
          <a:p>
            <a:pPr marL="0" indent="0">
              <a:buNone/>
            </a:pPr>
            <a:r>
              <a:rPr lang="en-US" sz="4800" dirty="0"/>
              <a:t>The man fell !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Who </a:t>
            </a:r>
            <a:r>
              <a:rPr lang="en-US" sz="3800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sz="3800" dirty="0">
                <a:solidFill>
                  <a:srgbClr val="FF0000"/>
                </a:solidFill>
              </a:rPr>
              <a:t>What doing </a:t>
            </a:r>
            <a:r>
              <a:rPr lang="en-US" sz="3800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Finger space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Capital letter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Full stop</a:t>
            </a:r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Joining word </a:t>
            </a:r>
            <a:r>
              <a:rPr lang="en-US" sz="3800" i="1" dirty="0" smtClean="0">
                <a:solidFill>
                  <a:srgbClr val="FF0000"/>
                </a:solidFill>
              </a:rPr>
              <a:t>and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Question mark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Exclamation mark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6541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1600"/>
            <a:ext cx="6347713" cy="13208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Y2</a:t>
            </a: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81000"/>
            <a:ext cx="6553200" cy="6324600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en-US" sz="4800" dirty="0" smtClean="0"/>
              <a:t>The </a:t>
            </a:r>
            <a:r>
              <a:rPr lang="en-US" sz="4800" dirty="0" smtClean="0">
                <a:solidFill>
                  <a:srgbClr val="7030A0"/>
                </a:solidFill>
              </a:rPr>
              <a:t>clumsy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smtClean="0"/>
              <a:t>man </a:t>
            </a:r>
            <a:r>
              <a:rPr lang="en-US" sz="4800" dirty="0"/>
              <a:t>fell </a:t>
            </a:r>
            <a:r>
              <a:rPr lang="en-US" sz="4800" dirty="0">
                <a:solidFill>
                  <a:srgbClr val="FF0000"/>
                </a:solidFill>
              </a:rPr>
              <a:t>and</a:t>
            </a:r>
            <a:r>
              <a:rPr lang="en-US" sz="4800" dirty="0"/>
              <a:t> he hurt his knee</a:t>
            </a:r>
            <a:r>
              <a:rPr lang="en-US" sz="4800" dirty="0" smtClean="0"/>
              <a:t>.</a:t>
            </a:r>
          </a:p>
          <a:p>
            <a:pPr marL="0" indent="0" algn="just">
              <a:buNone/>
            </a:pPr>
            <a:r>
              <a:rPr lang="en-US" sz="4800" dirty="0" smtClean="0">
                <a:solidFill>
                  <a:srgbClr val="7030A0"/>
                </a:solidFill>
              </a:rPr>
              <a:t>Expanded noun phrase</a:t>
            </a:r>
          </a:p>
          <a:p>
            <a:pPr marL="0" indent="0" algn="just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4800" dirty="0" smtClean="0"/>
              <a:t>The man fell </a:t>
            </a:r>
            <a:r>
              <a:rPr lang="en-US" sz="4800" dirty="0" smtClean="0">
                <a:solidFill>
                  <a:srgbClr val="FF0000"/>
                </a:solidFill>
              </a:rPr>
              <a:t>but </a:t>
            </a:r>
            <a:r>
              <a:rPr lang="en-US" sz="4800" dirty="0" smtClean="0"/>
              <a:t>he didn</a:t>
            </a:r>
            <a:r>
              <a:rPr lang="en-US" sz="4800" dirty="0" smtClean="0">
                <a:solidFill>
                  <a:srgbClr val="008F00"/>
                </a:solidFill>
              </a:rPr>
              <a:t>’</a:t>
            </a:r>
            <a:r>
              <a:rPr lang="en-US" sz="4800" dirty="0" smtClean="0"/>
              <a:t>t hurt himself.</a:t>
            </a:r>
            <a:endParaRPr lang="en-US" sz="48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4800" dirty="0" smtClean="0"/>
              <a:t>The man fell but he didn</a:t>
            </a:r>
            <a:r>
              <a:rPr lang="en-US" sz="4800" dirty="0" smtClean="0">
                <a:solidFill>
                  <a:srgbClr val="008F00"/>
                </a:solidFill>
              </a:rPr>
              <a:t>’</a:t>
            </a:r>
            <a:r>
              <a:rPr lang="en-US" sz="4800" dirty="0" smtClean="0"/>
              <a:t>t hurt his arm </a:t>
            </a:r>
            <a:r>
              <a:rPr lang="en-US" sz="4800" dirty="0" smtClean="0">
                <a:solidFill>
                  <a:srgbClr val="FF0000"/>
                </a:solidFill>
              </a:rPr>
              <a:t>or</a:t>
            </a:r>
            <a:r>
              <a:rPr lang="en-US" sz="4800" dirty="0" smtClean="0"/>
              <a:t> his leg.</a:t>
            </a:r>
          </a:p>
          <a:p>
            <a:pPr marL="0" indent="0" algn="just">
              <a:buNone/>
            </a:pPr>
            <a:r>
              <a:rPr lang="en-US" sz="4800" dirty="0" smtClean="0"/>
              <a:t>The man fell </a:t>
            </a:r>
            <a:r>
              <a:rPr lang="en-US" sz="4800" dirty="0" smtClean="0">
                <a:solidFill>
                  <a:srgbClr val="FF0000"/>
                </a:solidFill>
              </a:rPr>
              <a:t>because</a:t>
            </a:r>
            <a:r>
              <a:rPr lang="en-US" sz="4800" dirty="0" smtClean="0"/>
              <a:t> the ladder wasn</a:t>
            </a:r>
            <a:r>
              <a:rPr lang="en-US" sz="4800" dirty="0" smtClean="0">
                <a:solidFill>
                  <a:srgbClr val="008F00"/>
                </a:solidFill>
              </a:rPr>
              <a:t>’</a:t>
            </a:r>
            <a:r>
              <a:rPr lang="en-US" sz="4800" dirty="0" smtClean="0"/>
              <a:t>t safe.</a:t>
            </a:r>
          </a:p>
          <a:p>
            <a:pPr marL="0" indent="0" algn="just">
              <a:buNone/>
            </a:pPr>
            <a:r>
              <a:rPr lang="en-US" sz="4800" dirty="0"/>
              <a:t>The man fell </a:t>
            </a:r>
            <a:r>
              <a:rPr lang="en-US" sz="4800" dirty="0">
                <a:solidFill>
                  <a:srgbClr val="FF0000"/>
                </a:solidFill>
              </a:rPr>
              <a:t>when</a:t>
            </a:r>
            <a:r>
              <a:rPr lang="en-US" sz="4800" dirty="0"/>
              <a:t> he slipped on the ladder.</a:t>
            </a:r>
          </a:p>
          <a:p>
            <a:pPr marL="0" indent="0" algn="just">
              <a:buNone/>
            </a:pPr>
            <a:r>
              <a:rPr lang="en-US" sz="4800" dirty="0" smtClean="0"/>
              <a:t>The man fell off the ladder </a:t>
            </a:r>
            <a:r>
              <a:rPr lang="en-US" sz="4800" dirty="0" smtClean="0">
                <a:solidFill>
                  <a:srgbClr val="FF0000"/>
                </a:solidFill>
              </a:rPr>
              <a:t>that</a:t>
            </a:r>
            <a:r>
              <a:rPr lang="en-US" sz="4800" dirty="0" smtClean="0"/>
              <a:t> he hadn</a:t>
            </a:r>
            <a:r>
              <a:rPr lang="en-US" sz="4800" dirty="0" smtClean="0">
                <a:solidFill>
                  <a:srgbClr val="008F00"/>
                </a:solidFill>
              </a:rPr>
              <a:t>’</a:t>
            </a:r>
            <a:r>
              <a:rPr lang="en-US" sz="4800" dirty="0" smtClean="0"/>
              <a:t>t put safely against the wall.</a:t>
            </a:r>
          </a:p>
          <a:p>
            <a:pPr marL="0" indent="0" algn="just">
              <a:buNone/>
            </a:pPr>
            <a:r>
              <a:rPr lang="en-US" sz="4800" dirty="0" smtClean="0"/>
              <a:t>The man will fall off the ladder </a:t>
            </a:r>
            <a:r>
              <a:rPr lang="en-US" sz="4800" dirty="0" smtClean="0">
                <a:solidFill>
                  <a:srgbClr val="FF0000"/>
                </a:solidFill>
              </a:rPr>
              <a:t>if</a:t>
            </a:r>
            <a:r>
              <a:rPr lang="en-US" sz="4800" dirty="0" smtClean="0"/>
              <a:t> it isn</a:t>
            </a:r>
            <a:r>
              <a:rPr lang="en-US" sz="4800" dirty="0" smtClean="0">
                <a:solidFill>
                  <a:srgbClr val="008F00"/>
                </a:solidFill>
              </a:rPr>
              <a:t>’</a:t>
            </a:r>
            <a:r>
              <a:rPr lang="en-US" sz="4800" dirty="0" smtClean="0"/>
              <a:t>t safe.</a:t>
            </a:r>
          </a:p>
          <a:p>
            <a:pPr marL="0" indent="0" algn="just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Co-</a:t>
            </a:r>
            <a:r>
              <a:rPr lang="en-US" sz="4800" dirty="0" err="1" smtClean="0">
                <a:solidFill>
                  <a:srgbClr val="FF0000"/>
                </a:solidFill>
              </a:rPr>
              <a:t>ordinating</a:t>
            </a:r>
            <a:r>
              <a:rPr lang="en-US" sz="4800" dirty="0" smtClean="0">
                <a:solidFill>
                  <a:srgbClr val="FF0000"/>
                </a:solidFill>
              </a:rPr>
              <a:t> conjunctions </a:t>
            </a:r>
            <a:r>
              <a:rPr lang="en-US" sz="4800" i="1" dirty="0" smtClean="0">
                <a:solidFill>
                  <a:srgbClr val="FF0000"/>
                </a:solidFill>
              </a:rPr>
              <a:t>and, but, or</a:t>
            </a:r>
          </a:p>
          <a:p>
            <a:pPr marL="0" indent="0" algn="just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Subordinating</a:t>
            </a:r>
            <a:r>
              <a:rPr lang="en-US" sz="4800" i="1" dirty="0" smtClean="0">
                <a:solidFill>
                  <a:srgbClr val="FF000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conjunctions </a:t>
            </a:r>
            <a:r>
              <a:rPr lang="en-US" sz="4800" i="1" dirty="0" smtClean="0">
                <a:solidFill>
                  <a:srgbClr val="FF0000"/>
                </a:solidFill>
              </a:rPr>
              <a:t>because, when, that, if</a:t>
            </a:r>
          </a:p>
          <a:p>
            <a:pPr marL="0" indent="0" algn="just">
              <a:buNone/>
            </a:pPr>
            <a:r>
              <a:rPr lang="en-US" sz="4800" dirty="0">
                <a:solidFill>
                  <a:srgbClr val="008F00"/>
                </a:solidFill>
              </a:rPr>
              <a:t>A</a:t>
            </a:r>
            <a:r>
              <a:rPr lang="en-US" sz="4800" dirty="0" smtClean="0">
                <a:solidFill>
                  <a:srgbClr val="008F00"/>
                </a:solidFill>
              </a:rPr>
              <a:t>postrophe for contraction</a:t>
            </a:r>
          </a:p>
          <a:p>
            <a:pPr marL="0" indent="0" algn="just">
              <a:buNone/>
            </a:pPr>
            <a:endParaRPr lang="en-US" sz="4800" dirty="0" smtClean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380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Y2</a:t>
            </a:r>
            <a:r>
              <a:rPr lang="en-US" sz="4400" smtClean="0">
                <a:latin typeface="Bradley Hand" charset="0"/>
                <a:ea typeface="Bradley Hand" charset="0"/>
                <a:cs typeface="Bradley Hand" charset="0"/>
              </a:rPr>
              <a:t/>
            </a:r>
            <a:br>
              <a:rPr lang="en-US" sz="440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81000"/>
            <a:ext cx="6553200" cy="6324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/>
              <a:t>How did the man fall ?</a:t>
            </a:r>
          </a:p>
          <a:p>
            <a:pPr marL="0" indent="0" algn="just">
              <a:buNone/>
            </a:pPr>
            <a:r>
              <a:rPr lang="en-US" sz="2000" dirty="0"/>
              <a:t>The man fell !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FF0000"/>
                </a:solidFill>
              </a:rPr>
              <a:t>Question mark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Exclamation </a:t>
            </a:r>
            <a:r>
              <a:rPr lang="en-US" sz="2000" dirty="0" smtClean="0">
                <a:solidFill>
                  <a:srgbClr val="FF0000"/>
                </a:solidFill>
              </a:rPr>
              <a:t>mark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 man hurt his head</a:t>
            </a:r>
            <a:r>
              <a:rPr lang="en-US" sz="2000" dirty="0" smtClean="0">
                <a:solidFill>
                  <a:srgbClr val="0070C0"/>
                </a:solidFill>
              </a:rPr>
              <a:t>,</a:t>
            </a:r>
            <a:r>
              <a:rPr lang="en-US" sz="2000" dirty="0" smtClean="0"/>
              <a:t> his arm</a:t>
            </a:r>
            <a:r>
              <a:rPr lang="en-US" sz="2000" dirty="0" smtClean="0">
                <a:solidFill>
                  <a:srgbClr val="0070C0"/>
                </a:solidFill>
              </a:rPr>
              <a:t>,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his knee and his ankle when he fell off his ladder.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Commas to separate items in a list.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The man</a:t>
            </a:r>
            <a:r>
              <a:rPr lang="en-US" sz="2000" dirty="0" smtClean="0">
                <a:solidFill>
                  <a:srgbClr val="008F00"/>
                </a:solidFill>
              </a:rPr>
              <a:t>’</a:t>
            </a:r>
            <a:r>
              <a:rPr lang="en-US" sz="2000" dirty="0" smtClean="0"/>
              <a:t>s knee hurt when he fell off the ladder.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8F00"/>
                </a:solidFill>
              </a:rPr>
              <a:t>Apostrophe to mark singular possession</a:t>
            </a:r>
            <a:endParaRPr lang="en-US" sz="2000" dirty="0">
              <a:solidFill>
                <a:srgbClr val="008F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4257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421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Y3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"/>
            <a:ext cx="6324600" cy="75771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400" dirty="0" smtClean="0"/>
              <a:t>The clumsy man hurt his head</a:t>
            </a:r>
            <a:r>
              <a:rPr lang="en-US" sz="2400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/>
              <a:t> his arm</a:t>
            </a:r>
            <a:r>
              <a:rPr lang="en-US" sz="2400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/>
              <a:t> his knee and his ankle </a:t>
            </a:r>
            <a:r>
              <a:rPr lang="en-US" sz="2400" dirty="0" smtClean="0">
                <a:solidFill>
                  <a:srgbClr val="FF0000"/>
                </a:solidFill>
              </a:rPr>
              <a:t>after</a:t>
            </a:r>
            <a:r>
              <a:rPr lang="en-US" sz="2400" dirty="0" smtClean="0"/>
              <a:t> he fell off his ladder.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Commas to separate items in a list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Conjunction </a:t>
            </a:r>
            <a:r>
              <a:rPr lang="en-US" sz="2400" i="1" dirty="0" smtClean="0">
                <a:solidFill>
                  <a:srgbClr val="FF0000"/>
                </a:solidFill>
              </a:rPr>
              <a:t>after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/>
              <a:t>The </a:t>
            </a:r>
            <a:r>
              <a:rPr lang="en-US" sz="2400" dirty="0"/>
              <a:t>man fell off his ladder </a:t>
            </a:r>
            <a:r>
              <a:rPr lang="en-US" sz="2400" dirty="0">
                <a:solidFill>
                  <a:srgbClr val="FF0000"/>
                </a:solidFill>
              </a:rPr>
              <a:t>whilst</a:t>
            </a:r>
            <a:r>
              <a:rPr lang="en-US" sz="2400" dirty="0"/>
              <a:t> he was cleaning </a:t>
            </a:r>
            <a:r>
              <a:rPr lang="en-US" sz="2400" dirty="0" smtClean="0"/>
              <a:t>windows.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Conjunction</a:t>
            </a:r>
            <a:r>
              <a:rPr lang="en-US" sz="2400" i="1" dirty="0" smtClean="0">
                <a:solidFill>
                  <a:srgbClr val="FF0000"/>
                </a:solidFill>
              </a:rPr>
              <a:t> whilst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400" dirty="0" smtClean="0">
                <a:solidFill>
                  <a:srgbClr val="FF9300"/>
                </a:solidFill>
              </a:rPr>
              <a:t>Later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the </a:t>
            </a:r>
            <a:r>
              <a:rPr lang="en-US" sz="2400" b="1" dirty="0" smtClean="0">
                <a:solidFill>
                  <a:schemeClr val="tx1"/>
                </a:solidFill>
              </a:rPr>
              <a:t>window cleaner </a:t>
            </a:r>
            <a:r>
              <a:rPr lang="en-US" sz="2400" dirty="0" smtClean="0"/>
              <a:t>fell off his ladder because it wasn</a:t>
            </a:r>
            <a:r>
              <a:rPr lang="en-US" sz="2400" dirty="0" smtClean="0">
                <a:solidFill>
                  <a:srgbClr val="00B050"/>
                </a:solidFill>
              </a:rPr>
              <a:t>’</a:t>
            </a:r>
            <a:r>
              <a:rPr lang="en-US" sz="2400" dirty="0" smtClean="0"/>
              <a:t>t safe.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9300"/>
                </a:solidFill>
              </a:rPr>
              <a:t>Adverb for time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Precise noun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F00"/>
                </a:solidFill>
              </a:rPr>
              <a:t>Apostrophe for contraction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6557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Y3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-38100"/>
            <a:ext cx="6324600" cy="75771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/>
              <a:t>The window cleaner fell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to the ground </a:t>
            </a:r>
            <a:r>
              <a:rPr lang="en-US" sz="2400" dirty="0" smtClean="0"/>
              <a:t>when his ladder broke.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During</a:t>
            </a:r>
            <a:r>
              <a:rPr lang="en-US" sz="2400" dirty="0"/>
              <a:t> </a:t>
            </a:r>
            <a:r>
              <a:rPr lang="en-US" sz="2400" dirty="0" smtClean="0"/>
              <a:t>the morning the window </a:t>
            </a:r>
            <a:r>
              <a:rPr lang="en-US" sz="2400" dirty="0"/>
              <a:t>cleaner fell </a:t>
            </a:r>
            <a:r>
              <a:rPr lang="en-US" sz="2400" dirty="0" smtClean="0"/>
              <a:t>off his </a:t>
            </a:r>
            <a:r>
              <a:rPr lang="en-US" sz="2400" dirty="0" smtClean="0">
                <a:solidFill>
                  <a:srgbClr val="7030A0"/>
                </a:solidFill>
              </a:rPr>
              <a:t>wobbly </a:t>
            </a:r>
            <a:r>
              <a:rPr lang="en-US" sz="2400" dirty="0" smtClean="0"/>
              <a:t>ladder.</a:t>
            </a:r>
            <a:endParaRPr lang="en-US" sz="24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for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time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Expanded noun phrase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Help </a:t>
            </a:r>
            <a:r>
              <a:rPr lang="en-US" sz="2400" dirty="0" smtClean="0">
                <a:solidFill>
                  <a:srgbClr val="FF0000"/>
                </a:solidFill>
              </a:rPr>
              <a:t>!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shouted the </a:t>
            </a:r>
            <a:r>
              <a:rPr lang="en-US" sz="2400" dirty="0" smtClean="0">
                <a:solidFill>
                  <a:srgbClr val="7030A0"/>
                </a:solidFill>
              </a:rPr>
              <a:t>frightened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window cleaner </a:t>
            </a:r>
            <a:r>
              <a:rPr lang="en-US" sz="2400" dirty="0" smtClean="0">
                <a:solidFill>
                  <a:srgbClr val="FF0000"/>
                </a:solidFill>
              </a:rPr>
              <a:t>as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he fell of his ladder.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Inverted commas to punctuate direct speech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Exclamation mark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Expanded noun phrase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Conjunction </a:t>
            </a:r>
            <a:r>
              <a:rPr lang="en-US" sz="2400" i="1" dirty="0" smtClean="0">
                <a:solidFill>
                  <a:srgbClr val="FF0000"/>
                </a:solidFill>
              </a:rPr>
              <a:t>as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8976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Y4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"/>
            <a:ext cx="6324600" cy="75771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400" dirty="0" smtClean="0"/>
              <a:t>The window cleaner hurt his head</a:t>
            </a:r>
            <a:r>
              <a:rPr lang="en-US" sz="2400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/>
              <a:t> his arm and his ankle </a:t>
            </a:r>
            <a:r>
              <a:rPr lang="en-US" sz="2400" dirty="0" smtClean="0">
                <a:solidFill>
                  <a:srgbClr val="FF0000"/>
                </a:solidFill>
              </a:rPr>
              <a:t>after</a:t>
            </a:r>
            <a:r>
              <a:rPr lang="en-US" sz="2400" dirty="0" smtClean="0"/>
              <a:t> he fell off his </a:t>
            </a:r>
            <a:r>
              <a:rPr lang="en-US" sz="2400" dirty="0" smtClean="0">
                <a:solidFill>
                  <a:srgbClr val="7030A0"/>
                </a:solidFill>
              </a:rPr>
              <a:t>broken </a:t>
            </a:r>
            <a:r>
              <a:rPr lang="en-US" sz="2400" dirty="0" smtClean="0"/>
              <a:t>ladder.  The </a:t>
            </a:r>
            <a:r>
              <a:rPr lang="en-US" sz="2400" dirty="0" smtClean="0">
                <a:solidFill>
                  <a:srgbClr val="7030A0"/>
                </a:solidFill>
              </a:rPr>
              <a:t>injured</a:t>
            </a:r>
            <a:r>
              <a:rPr lang="en-US" sz="2400" dirty="0" smtClean="0">
                <a:solidFill>
                  <a:srgbClr val="FF0000"/>
                </a:solidFill>
              </a:rPr>
              <a:t> man </a:t>
            </a:r>
            <a:r>
              <a:rPr lang="en-US" sz="2400" dirty="0" smtClean="0">
                <a:solidFill>
                  <a:srgbClr val="FF9300"/>
                </a:solidFill>
              </a:rPr>
              <a:t>slowly</a:t>
            </a:r>
            <a:r>
              <a:rPr lang="en-US" sz="2400" dirty="0" smtClean="0"/>
              <a:t> got to his feet </a:t>
            </a:r>
            <a:r>
              <a:rPr lang="en-US" sz="2400" dirty="0" smtClean="0">
                <a:solidFill>
                  <a:srgbClr val="FF0000"/>
                </a:solidFill>
              </a:rPr>
              <a:t>and </a:t>
            </a:r>
            <a:r>
              <a:rPr lang="en-US" sz="2400" dirty="0" smtClean="0"/>
              <a:t>went to look for help.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sz="2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Commas to separate items in a list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Conjunction </a:t>
            </a:r>
            <a:r>
              <a:rPr lang="en-US" sz="2400" i="1" dirty="0" smtClean="0">
                <a:solidFill>
                  <a:srgbClr val="FF0000"/>
                </a:solidFill>
              </a:rPr>
              <a:t>after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Expanded noun phrase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Synonym for window cleaner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9300"/>
                </a:solidFill>
              </a:rPr>
              <a:t>Adverb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Conjunction </a:t>
            </a:r>
            <a:r>
              <a:rPr lang="en-US" sz="2400" i="1" dirty="0" smtClean="0">
                <a:solidFill>
                  <a:srgbClr val="FF0000"/>
                </a:solidFill>
              </a:rPr>
              <a:t>and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i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024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Y4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"/>
            <a:ext cx="6324600" cy="75771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400" dirty="0">
                <a:solidFill>
                  <a:srgbClr val="FF9300"/>
                </a:solidFill>
              </a:rPr>
              <a:t>Suddenly</a:t>
            </a:r>
            <a:r>
              <a:rPr lang="en-US" sz="2400" dirty="0">
                <a:solidFill>
                  <a:srgbClr val="0070C0"/>
                </a:solidFill>
              </a:rPr>
              <a:t>,</a:t>
            </a:r>
            <a:r>
              <a:rPr lang="en-US" sz="2400" dirty="0"/>
              <a:t> the window cleaner fell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the ground</a:t>
            </a:r>
            <a:r>
              <a:rPr lang="en-US" sz="2400" dirty="0">
                <a:solidFill>
                  <a:srgbClr val="FF0000"/>
                </a:solidFill>
              </a:rPr>
              <a:t> when </a:t>
            </a:r>
            <a:r>
              <a:rPr lang="en-US" sz="2400" dirty="0"/>
              <a:t>his ladder broke. The </a:t>
            </a:r>
            <a:r>
              <a:rPr lang="en-US" sz="2400" dirty="0">
                <a:solidFill>
                  <a:srgbClr val="7030A0"/>
                </a:solidFill>
              </a:rPr>
              <a:t>injured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man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9300"/>
                </a:solidFill>
              </a:rPr>
              <a:t>slowly</a:t>
            </a:r>
            <a:r>
              <a:rPr lang="en-US" sz="2400" dirty="0"/>
              <a:t> got to his feet </a:t>
            </a:r>
            <a:r>
              <a:rPr lang="en-US" sz="2400" dirty="0">
                <a:solidFill>
                  <a:srgbClr val="FF0000"/>
                </a:solidFill>
              </a:rPr>
              <a:t>and </a:t>
            </a:r>
            <a:r>
              <a:rPr lang="en-US" sz="2400" dirty="0"/>
              <a:t>went to look for help</a:t>
            </a:r>
            <a:r>
              <a:rPr lang="en-US" sz="2400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sz="24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9300"/>
                </a:solidFill>
              </a:rPr>
              <a:t>Adverb for time/fronted </a:t>
            </a:r>
            <a:r>
              <a:rPr lang="en-US" sz="2400" dirty="0" smtClean="0">
                <a:solidFill>
                  <a:srgbClr val="FF9300"/>
                </a:solidFill>
              </a:rPr>
              <a:t>adverbial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Comma after fronted adverbial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Conjunction </a:t>
            </a:r>
            <a:r>
              <a:rPr lang="en-US" sz="2400" i="1" dirty="0">
                <a:solidFill>
                  <a:srgbClr val="FF0000"/>
                </a:solidFill>
              </a:rPr>
              <a:t>when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7030A0"/>
                </a:solidFill>
              </a:rPr>
              <a:t>Expanded noun phrase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</a:rPr>
              <a:t>Synonym for window cleaner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9300"/>
                </a:solidFill>
              </a:rPr>
              <a:t>Adverb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Conjunction </a:t>
            </a:r>
            <a:r>
              <a:rPr lang="en-US" sz="2400" i="1" dirty="0">
                <a:solidFill>
                  <a:srgbClr val="FF0000"/>
                </a:solidFill>
              </a:rPr>
              <a:t>and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8348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  <a:t>Y4</a:t>
            </a:r>
            <a:br>
              <a:rPr lang="en-US" sz="4400" dirty="0" smtClean="0">
                <a:latin typeface="Bradley Hand" charset="0"/>
                <a:ea typeface="Bradley Hand" charset="0"/>
                <a:cs typeface="Bradley Hand" charset="0"/>
              </a:rPr>
            </a:br>
            <a:endParaRPr lang="en-US" sz="44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"/>
            <a:ext cx="6400800" cy="8001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sz="2500" dirty="0">
                <a:solidFill>
                  <a:srgbClr val="FF9300"/>
                </a:solidFill>
              </a:rPr>
              <a:t>Later that day</a:t>
            </a:r>
            <a:r>
              <a:rPr lang="en-US" sz="2500" dirty="0">
                <a:solidFill>
                  <a:srgbClr val="0070C0"/>
                </a:solidFill>
              </a:rPr>
              <a:t>,</a:t>
            </a:r>
            <a:r>
              <a:rPr lang="en-US" sz="2500" dirty="0"/>
              <a:t> the window cleaner fell 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the ground </a:t>
            </a:r>
            <a:r>
              <a:rPr lang="en-US" sz="2500" dirty="0">
                <a:solidFill>
                  <a:srgbClr val="FF0000"/>
                </a:solidFill>
              </a:rPr>
              <a:t>when</a:t>
            </a:r>
            <a:r>
              <a:rPr lang="en-US" sz="2500" dirty="0"/>
              <a:t> his ladder broke. </a:t>
            </a:r>
            <a:r>
              <a:rPr lang="en-US" sz="2500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2500" dirty="0" smtClean="0">
                <a:solidFill>
                  <a:srgbClr val="FF0000"/>
                </a:solidFill>
              </a:rPr>
              <a:t>Help</a:t>
            </a:r>
            <a:r>
              <a:rPr lang="en-US" sz="2500" dirty="0" smtClean="0"/>
              <a:t> me</a:t>
            </a:r>
            <a:r>
              <a:rPr lang="en-US" sz="2500" dirty="0" smtClean="0">
                <a:solidFill>
                  <a:srgbClr val="FF0000"/>
                </a:solidFill>
              </a:rPr>
              <a:t> !</a:t>
            </a:r>
            <a:r>
              <a:rPr lang="en-US" sz="250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dirty="0" smtClean="0">
                <a:solidFill>
                  <a:srgbClr val="FF0000"/>
                </a:solidFill>
              </a:rPr>
              <a:t> </a:t>
            </a:r>
            <a:r>
              <a:rPr lang="en-US" sz="2500" dirty="0" smtClean="0"/>
              <a:t>he shouted </a:t>
            </a:r>
            <a:r>
              <a:rPr lang="en-US" sz="2500" dirty="0" smtClean="0">
                <a:solidFill>
                  <a:srgbClr val="FF0000"/>
                </a:solidFill>
              </a:rPr>
              <a:t>as</a:t>
            </a:r>
            <a:r>
              <a:rPr lang="en-US" sz="2500" dirty="0" smtClean="0"/>
              <a:t> he lay injured </a:t>
            </a:r>
            <a:r>
              <a:rPr lang="en-US" sz="2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the floor</a:t>
            </a:r>
            <a:r>
              <a:rPr lang="en-US" sz="2500" dirty="0" smtClean="0"/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n-US" sz="25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>
                <a:solidFill>
                  <a:srgbClr val="FF9300"/>
                </a:solidFill>
              </a:rPr>
              <a:t>Fronted adverbial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>
                <a:solidFill>
                  <a:srgbClr val="0070C0"/>
                </a:solidFill>
              </a:rPr>
              <a:t>Comma after fronted adverbial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>
                <a:solidFill>
                  <a:srgbClr val="FF0000"/>
                </a:solidFill>
              </a:rPr>
              <a:t>Conjunction </a:t>
            </a:r>
            <a:r>
              <a:rPr lang="en-US" sz="2500" i="1" dirty="0" smtClean="0">
                <a:solidFill>
                  <a:srgbClr val="FF0000"/>
                </a:solidFill>
              </a:rPr>
              <a:t>when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chemeClr val="accent1">
                    <a:lumMod val="75000"/>
                  </a:schemeClr>
                </a:solidFill>
              </a:rPr>
              <a:t>Inverted commas to punctuate direct speech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FF0000"/>
                </a:solidFill>
              </a:rPr>
              <a:t>Command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FF0000"/>
                </a:solidFill>
              </a:rPr>
              <a:t>Exclamation mark inside inverted commas</a:t>
            </a:r>
            <a:endParaRPr lang="en-US" sz="25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FF0000"/>
                </a:solidFill>
              </a:rPr>
              <a:t>Conjunction </a:t>
            </a:r>
            <a:r>
              <a:rPr lang="en-US" sz="2500" i="1" dirty="0" smtClean="0">
                <a:solidFill>
                  <a:srgbClr val="FF0000"/>
                </a:solidFill>
              </a:rPr>
              <a:t>as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Preposition phrase for place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175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0760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979</TotalTime>
  <Words>1147</Words>
  <Application>Microsoft Macintosh PowerPoint</Application>
  <PresentationFormat>On-screen Show (4:3)</PresentationFormat>
  <Paragraphs>313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Bold</vt:lpstr>
      <vt:lpstr>Bradley Hand</vt:lpstr>
      <vt:lpstr>Calibri</vt:lpstr>
      <vt:lpstr>ＭＳ Ｐゴシック</vt:lpstr>
      <vt:lpstr>Trebuchet MS</vt:lpstr>
      <vt:lpstr>Wingdings 3</vt:lpstr>
      <vt:lpstr>Facet</vt:lpstr>
      <vt:lpstr>PowerPoint Presentation</vt:lpstr>
      <vt:lpstr>Y1</vt:lpstr>
      <vt:lpstr>Y2</vt:lpstr>
      <vt:lpstr>Y2 </vt:lpstr>
      <vt:lpstr>Y3 </vt:lpstr>
      <vt:lpstr>Y3 </vt:lpstr>
      <vt:lpstr>Y4 </vt:lpstr>
      <vt:lpstr>Y4 </vt:lpstr>
      <vt:lpstr>Y4 </vt:lpstr>
      <vt:lpstr>Y4 </vt:lpstr>
      <vt:lpstr>Y5 </vt:lpstr>
      <vt:lpstr>Y5 </vt:lpstr>
      <vt:lpstr>Y5 </vt:lpstr>
      <vt:lpstr>Y5 </vt:lpstr>
      <vt:lpstr>Y6 </vt:lpstr>
      <vt:lpstr>Y6 </vt:lpstr>
      <vt:lpstr>Y6 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Philipson</dc:creator>
  <cp:lastModifiedBy>Microsoft Office User</cp:lastModifiedBy>
  <cp:revision>146</cp:revision>
  <dcterms:created xsi:type="dcterms:W3CDTF">2006-08-16T00:00:00Z</dcterms:created>
  <dcterms:modified xsi:type="dcterms:W3CDTF">2021-12-01T17:26:35Z</dcterms:modified>
</cp:coreProperties>
</file>